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80" r:id="rId3"/>
    <p:sldId id="279" r:id="rId4"/>
    <p:sldId id="308" r:id="rId5"/>
    <p:sldId id="311" r:id="rId6"/>
    <p:sldId id="276" r:id="rId7"/>
    <p:sldId id="277"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5"/>
    <p:restoredTop sz="92038"/>
  </p:normalViewPr>
  <p:slideViewPr>
    <p:cSldViewPr snapToGrid="0" snapToObjects="1">
      <p:cViewPr varScale="1">
        <p:scale>
          <a:sx n="99" d="100"/>
          <a:sy n="99" d="100"/>
        </p:scale>
        <p:origin x="4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1302E2-8F63-9640-AB3E-302D21412385}" type="datetimeFigureOut">
              <a:rPr lang="en-US" smtClean="0"/>
              <a:t>2/19/18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48571-98C5-C94E-AD0E-007C7648D243}" type="slidenum">
              <a:rPr lang="en-US" smtClean="0"/>
              <a:t>‹#›</a:t>
            </a:fld>
            <a:endParaRPr lang="en-US"/>
          </a:p>
        </p:txBody>
      </p:sp>
    </p:spTree>
    <p:extLst>
      <p:ext uri="{BB962C8B-B14F-4D97-AF65-F5344CB8AC3E}">
        <p14:creationId xmlns:p14="http://schemas.microsoft.com/office/powerpoint/2010/main" val="210147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Verdana" charset="0"/>
                <a:ea typeface="Verdana" charset="0"/>
                <a:cs typeface="Verdana"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Verdana" charset="0"/>
                <a:ea typeface="Verdana" charset="0"/>
                <a:cs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Verdana" charset="0"/>
                <a:ea typeface="Verdana" charset="0"/>
                <a:cs typeface="Verdana" charset="0"/>
              </a:defRPr>
            </a:lvl1pPr>
          </a:lstStyle>
          <a:p>
            <a:fld id="{083B7DB7-20E9-314F-A85E-852B23317B2E}" type="datetimeFigureOut">
              <a:rPr lang="en-US" smtClean="0"/>
              <a:pPr/>
              <a:t>2/19/18</a:t>
            </a:fld>
            <a:endParaRPr lang="en-US"/>
          </a:p>
        </p:txBody>
      </p:sp>
      <p:sp>
        <p:nvSpPr>
          <p:cNvPr id="5" name="Footer Placeholder 4"/>
          <p:cNvSpPr>
            <a:spLocks noGrp="1"/>
          </p:cNvSpPr>
          <p:nvPr>
            <p:ph type="ftr" sz="quarter" idx="11"/>
          </p:nvPr>
        </p:nvSpPr>
        <p:spPr/>
        <p:txBody>
          <a:bodyPr/>
          <a:lstStyle>
            <a:lvl1pPr>
              <a:defRPr>
                <a:latin typeface="Verdana" charset="0"/>
                <a:ea typeface="Verdana" charset="0"/>
                <a:cs typeface="Verdana" charset="0"/>
              </a:defRPr>
            </a:lvl1pPr>
          </a:lstStyle>
          <a:p>
            <a:endParaRPr lang="en-US"/>
          </a:p>
        </p:txBody>
      </p:sp>
      <p:sp>
        <p:nvSpPr>
          <p:cNvPr id="6" name="Slide Number Placeholder 5"/>
          <p:cNvSpPr>
            <a:spLocks noGrp="1"/>
          </p:cNvSpPr>
          <p:nvPr>
            <p:ph type="sldNum" sz="quarter" idx="12"/>
          </p:nvPr>
        </p:nvSpPr>
        <p:spPr/>
        <p:txBody>
          <a:bodyPr/>
          <a:lstStyle>
            <a:lvl1pPr>
              <a:defRPr>
                <a:latin typeface="Verdana" charset="0"/>
                <a:ea typeface="Verdana" charset="0"/>
                <a:cs typeface="Verdana" charset="0"/>
              </a:defRPr>
            </a:lvl1pPr>
          </a:lstStyle>
          <a:p>
            <a:fld id="{8615F20D-04B8-6946-A29F-0ABD87BFF9A4}" type="slidenum">
              <a:rPr lang="en-US" smtClean="0"/>
              <a:pPr/>
              <a:t>‹#›</a:t>
            </a:fld>
            <a:endParaRPr lang="en-US"/>
          </a:p>
        </p:txBody>
      </p:sp>
    </p:spTree>
    <p:extLst>
      <p:ext uri="{BB962C8B-B14F-4D97-AF65-F5344CB8AC3E}">
        <p14:creationId xmlns:p14="http://schemas.microsoft.com/office/powerpoint/2010/main" val="1351451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104371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101134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6569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160919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32820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140993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142303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40862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9778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83B7DB7-20E9-314F-A85E-852B23317B2E}" type="datetimeFigureOut">
              <a:rPr lang="en-US" smtClean="0"/>
              <a:t>2/19/18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5F20D-04B8-6946-A29F-0ABD87BFF9A4}" type="slidenum">
              <a:rPr lang="en-US" smtClean="0"/>
              <a:t>‹#›</a:t>
            </a:fld>
            <a:endParaRPr lang="en-US"/>
          </a:p>
        </p:txBody>
      </p:sp>
    </p:spTree>
    <p:extLst>
      <p:ext uri="{BB962C8B-B14F-4D97-AF65-F5344CB8AC3E}">
        <p14:creationId xmlns:p14="http://schemas.microsoft.com/office/powerpoint/2010/main" val="72108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ctr">
              <a:defRPr sz="1200">
                <a:solidFill>
                  <a:schemeClr val="tx1">
                    <a:tint val="75000"/>
                  </a:schemeClr>
                </a:solidFill>
                <a:latin typeface="Verdana" charset="0"/>
                <a:ea typeface="Verdana" charset="0"/>
                <a:cs typeface="Verdana"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charset="0"/>
                <a:ea typeface="Verdana" charset="0"/>
                <a:cs typeface="Verdana" charset="0"/>
              </a:defRPr>
            </a:lvl1pPr>
          </a:lstStyle>
          <a:p>
            <a:fld id="{8615F20D-04B8-6946-A29F-0ABD87BFF9A4}" type="slidenum">
              <a:rPr lang="en-US" smtClean="0"/>
              <a:pPr/>
              <a:t>‹#›</a:t>
            </a:fld>
            <a:endParaRPr lang="en-US"/>
          </a:p>
        </p:txBody>
      </p:sp>
    </p:spTree>
    <p:extLst>
      <p:ext uri="{BB962C8B-B14F-4D97-AF65-F5344CB8AC3E}">
        <p14:creationId xmlns:p14="http://schemas.microsoft.com/office/powerpoint/2010/main" val="992323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Verdana" charset="0"/>
          <a:ea typeface="Verdana" charset="0"/>
          <a:cs typeface="Verdana"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Verdana" charset="0"/>
          <a:ea typeface="Verdana" charset="0"/>
          <a:cs typeface="Verdana"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Verdana" charset="0"/>
          <a:ea typeface="Verdana" charset="0"/>
          <a:cs typeface="Verdana"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Verdana" charset="0"/>
          <a:ea typeface="Verdana" charset="0"/>
          <a:cs typeface="Verdana"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Verdana" charset="0"/>
          <a:ea typeface="Verdana" charset="0"/>
          <a:cs typeface="Verdan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Verdana" charset="0"/>
          <a:ea typeface="Verdana" charset="0"/>
          <a:cs typeface="Verdan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186" y="1122362"/>
            <a:ext cx="10972800" cy="2259193"/>
          </a:xfrm>
        </p:spPr>
        <p:txBody>
          <a:bodyPr>
            <a:normAutofit/>
          </a:bodyPr>
          <a:lstStyle/>
          <a:p>
            <a:r>
              <a:rPr lang="en-US" sz="4400" dirty="0"/>
              <a:t>Honors in Action: Action</a:t>
            </a:r>
          </a:p>
        </p:txBody>
      </p:sp>
      <p:sp>
        <p:nvSpPr>
          <p:cNvPr id="6" name="Rectangle 5"/>
          <p:cNvSpPr/>
          <p:nvPr/>
        </p:nvSpPr>
        <p:spPr>
          <a:xfrm>
            <a:off x="1" y="0"/>
            <a:ext cx="12191999" cy="23513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6349" y="224772"/>
            <a:ext cx="2019300" cy="2019300"/>
          </a:xfrm>
          <a:prstGeom prst="rect">
            <a:avLst/>
          </a:prstGeom>
        </p:spPr>
      </p:pic>
      <p:pic>
        <p:nvPicPr>
          <p:cNvPr id="5" name="Picture 4">
            <a:extLst>
              <a:ext uri="{FF2B5EF4-FFF2-40B4-BE49-F238E27FC236}">
                <a16:creationId xmlns:a16="http://schemas.microsoft.com/office/drawing/2014/main" id="{496B4F21-5228-0E47-B7F5-C0E56338E75C}"/>
              </a:ext>
            </a:extLst>
          </p:cNvPr>
          <p:cNvPicPr>
            <a:picLocks noChangeAspect="1"/>
          </p:cNvPicPr>
          <p:nvPr/>
        </p:nvPicPr>
        <p:blipFill>
          <a:blip r:embed="rId3"/>
          <a:stretch>
            <a:fillRect/>
          </a:stretch>
        </p:blipFill>
        <p:spPr>
          <a:xfrm>
            <a:off x="3383061" y="3617991"/>
            <a:ext cx="5391370" cy="2662405"/>
          </a:xfrm>
          <a:prstGeom prst="rect">
            <a:avLst/>
          </a:prstGeom>
        </p:spPr>
      </p:pic>
    </p:spTree>
    <p:extLst>
      <p:ext uri="{BB962C8B-B14F-4D97-AF65-F5344CB8AC3E}">
        <p14:creationId xmlns:p14="http://schemas.microsoft.com/office/powerpoint/2010/main" val="206420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DISCUSSION</a:t>
            </a:r>
          </a:p>
        </p:txBody>
      </p:sp>
      <p:sp>
        <p:nvSpPr>
          <p:cNvPr id="3" name="Content Placeholder 2"/>
          <p:cNvSpPr>
            <a:spLocks noGrp="1"/>
          </p:cNvSpPr>
          <p:nvPr>
            <p:ph idx="1"/>
          </p:nvPr>
        </p:nvSpPr>
        <p:spPr/>
        <p:txBody>
          <a:bodyPr/>
          <a:lstStyle/>
          <a:p>
            <a:r>
              <a:rPr lang="en-US" dirty="0"/>
              <a:t>Honors in Action</a:t>
            </a:r>
          </a:p>
          <a:p>
            <a:r>
              <a:rPr lang="en-US" dirty="0"/>
              <a:t>College Project</a:t>
            </a:r>
          </a:p>
        </p:txBody>
      </p:sp>
    </p:spTree>
    <p:extLst>
      <p:ext uri="{BB962C8B-B14F-4D97-AF65-F5344CB8AC3E}">
        <p14:creationId xmlns:p14="http://schemas.microsoft.com/office/powerpoint/2010/main" val="77512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IN ACTION</a:t>
            </a:r>
          </a:p>
        </p:txBody>
      </p:sp>
      <p:sp>
        <p:nvSpPr>
          <p:cNvPr id="3" name="Content Placeholder 2"/>
          <p:cNvSpPr>
            <a:spLocks noGrp="1"/>
          </p:cNvSpPr>
          <p:nvPr>
            <p:ph idx="1"/>
          </p:nvPr>
        </p:nvSpPr>
        <p:spPr/>
        <p:txBody>
          <a:bodyPr/>
          <a:lstStyle/>
          <a:p>
            <a:r>
              <a:rPr lang="en-US" dirty="0"/>
              <a:t>Goal: Real world applied learning and problem-solving by developing in-depth, action-oriented projects.</a:t>
            </a:r>
          </a:p>
          <a:p>
            <a:r>
              <a:rPr lang="en-US" dirty="0"/>
              <a:t>The “action” is informed by semester long research (spring).</a:t>
            </a:r>
          </a:p>
          <a:p>
            <a:r>
              <a:rPr lang="en-US" dirty="0"/>
              <a:t>Skills-exploration of multiple perspectives to inform decision-making.</a:t>
            </a:r>
          </a:p>
          <a:p>
            <a:r>
              <a:rPr lang="en-US" dirty="0"/>
              <a:t>Draw research conclusions and idea development.</a:t>
            </a:r>
          </a:p>
          <a:p>
            <a:r>
              <a:rPr lang="en-US" dirty="0"/>
              <a:t>Planning, team, and leadership team building.</a:t>
            </a:r>
          </a:p>
          <a:p>
            <a:r>
              <a:rPr lang="en-US" dirty="0"/>
              <a:t>Learn to deal with obstacles to accomplish goals.</a:t>
            </a:r>
          </a:p>
        </p:txBody>
      </p:sp>
    </p:spTree>
    <p:extLst>
      <p:ext uri="{BB962C8B-B14F-4D97-AF65-F5344CB8AC3E}">
        <p14:creationId xmlns:p14="http://schemas.microsoft.com/office/powerpoint/2010/main" val="211976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IN ACTION: Steps</a:t>
            </a:r>
          </a:p>
        </p:txBody>
      </p:sp>
      <p:sp>
        <p:nvSpPr>
          <p:cNvPr id="3" name="Content Placeholder 2"/>
          <p:cNvSpPr>
            <a:spLocks noGrp="1"/>
          </p:cNvSpPr>
          <p:nvPr>
            <p:ph idx="1"/>
          </p:nvPr>
        </p:nvSpPr>
        <p:spPr/>
        <p:txBody>
          <a:bodyPr/>
          <a:lstStyle/>
          <a:p>
            <a:pPr marL="514350" indent="-514350">
              <a:buFont typeface="+mj-lt"/>
              <a:buAutoNum type="arabicPeriod"/>
            </a:pPr>
            <a:r>
              <a:rPr lang="en-US" dirty="0"/>
              <a:t>Investigate &amp; Analyze (Planning Model &amp; </a:t>
            </a:r>
            <a:r>
              <a:rPr lang="en-US" dirty="0" err="1"/>
              <a:t>HiA</a:t>
            </a:r>
            <a:r>
              <a:rPr lang="en-US" dirty="0"/>
              <a:t> Rubric)</a:t>
            </a:r>
          </a:p>
          <a:p>
            <a:pPr marL="514350" indent="-514350">
              <a:buFont typeface="+mj-lt"/>
              <a:buAutoNum type="arabicPeriod"/>
            </a:pPr>
            <a:r>
              <a:rPr lang="en-US" dirty="0"/>
              <a:t>Strategize &amp; Lead (</a:t>
            </a:r>
            <a:r>
              <a:rPr lang="en-US" dirty="0" err="1"/>
              <a:t>HiA</a:t>
            </a:r>
            <a:r>
              <a:rPr lang="en-US" dirty="0"/>
              <a:t> Guide &amp; </a:t>
            </a:r>
            <a:r>
              <a:rPr lang="en-US" dirty="0" err="1"/>
              <a:t>HiA</a:t>
            </a:r>
            <a:r>
              <a:rPr lang="en-US" dirty="0"/>
              <a:t> Rubric)</a:t>
            </a:r>
          </a:p>
          <a:p>
            <a:pPr marL="514350" indent="-514350">
              <a:buFont typeface="+mj-lt"/>
              <a:buAutoNum type="arabicPeriod"/>
            </a:pPr>
            <a:r>
              <a:rPr lang="en-US" dirty="0"/>
              <a:t>Act &amp; Serve (Brainstorm &amp; </a:t>
            </a:r>
            <a:r>
              <a:rPr lang="en-US" dirty="0" err="1"/>
              <a:t>HiA</a:t>
            </a:r>
            <a:r>
              <a:rPr lang="en-US" dirty="0"/>
              <a:t> Rubric)</a:t>
            </a:r>
          </a:p>
          <a:p>
            <a:pPr marL="514350" indent="-514350">
              <a:buFont typeface="+mj-lt"/>
              <a:buAutoNum type="arabicPeriod"/>
            </a:pPr>
            <a:r>
              <a:rPr lang="en-US" dirty="0"/>
              <a:t>Assess &amp; Reflect (</a:t>
            </a:r>
            <a:r>
              <a:rPr lang="en-US" dirty="0" err="1"/>
              <a:t>HiA</a:t>
            </a:r>
            <a:r>
              <a:rPr lang="en-US" dirty="0"/>
              <a:t> Rubric)</a:t>
            </a:r>
          </a:p>
        </p:txBody>
      </p:sp>
    </p:spTree>
    <p:extLst>
      <p:ext uri="{BB962C8B-B14F-4D97-AF65-F5344CB8AC3E}">
        <p14:creationId xmlns:p14="http://schemas.microsoft.com/office/powerpoint/2010/main" val="199252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IN ACTION: Activity</a:t>
            </a:r>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100" dirty="0"/>
              <a:t>Get into 2 groups.</a:t>
            </a:r>
          </a:p>
          <a:p>
            <a:pPr marL="514350" indent="-514350">
              <a:buFont typeface="+mj-lt"/>
              <a:buAutoNum type="arabicPeriod"/>
            </a:pPr>
            <a:r>
              <a:rPr lang="en-US" sz="2100" dirty="0"/>
              <a:t>Time to get creative.</a:t>
            </a:r>
          </a:p>
          <a:p>
            <a:pPr marL="514350" indent="-514350">
              <a:buFont typeface="+mj-lt"/>
              <a:buAutoNum type="arabicPeriod"/>
            </a:pPr>
            <a:r>
              <a:rPr lang="en-US" sz="2100" dirty="0"/>
              <a:t>Grab a </a:t>
            </a:r>
            <a:r>
              <a:rPr lang="en-US" sz="2100" dirty="0" err="1"/>
              <a:t>HiA</a:t>
            </a:r>
            <a:r>
              <a:rPr lang="en-US" sz="2100" dirty="0"/>
              <a:t> Theme Card Set and Planning Model &amp; Reflection Worksheet.</a:t>
            </a:r>
          </a:p>
          <a:p>
            <a:pPr marL="514350" indent="-514350">
              <a:buFont typeface="+mj-lt"/>
              <a:buAutoNum type="arabicPeriod"/>
            </a:pPr>
            <a:r>
              <a:rPr lang="en-US" sz="2100" dirty="0"/>
              <a:t>Choose a team captain. </a:t>
            </a:r>
            <a:br>
              <a:rPr lang="en-US" sz="2100" dirty="0"/>
            </a:br>
            <a:r>
              <a:rPr lang="en-US" sz="2100" dirty="0"/>
              <a:t>(5 Minutes)</a:t>
            </a:r>
          </a:p>
          <a:p>
            <a:pPr marL="514350" indent="-514350">
              <a:buFont typeface="+mj-lt"/>
              <a:buAutoNum type="arabicPeriod"/>
            </a:pPr>
            <a:r>
              <a:rPr lang="en-US" sz="2100" dirty="0"/>
              <a:t>Choose one of the themes. </a:t>
            </a:r>
            <a:br>
              <a:rPr lang="en-US" sz="2100" dirty="0"/>
            </a:br>
            <a:r>
              <a:rPr lang="en-US" sz="2100" dirty="0"/>
              <a:t>(5 Minutes)</a:t>
            </a:r>
          </a:p>
          <a:p>
            <a:pPr marL="514350" indent="-514350">
              <a:buFont typeface="+mj-lt"/>
              <a:buAutoNum type="arabicPeriod"/>
            </a:pPr>
            <a:r>
              <a:rPr lang="en-US" sz="2100" dirty="0"/>
              <a:t>Fill out those questions/sections marked with an *. </a:t>
            </a:r>
            <a:br>
              <a:rPr lang="en-US" sz="2100" dirty="0"/>
            </a:br>
            <a:r>
              <a:rPr lang="en-US" sz="2100" dirty="0"/>
              <a:t>(25 Minutes)</a:t>
            </a:r>
          </a:p>
          <a:p>
            <a:pPr marL="514350" indent="-514350">
              <a:buFont typeface="+mj-lt"/>
              <a:buAutoNum type="arabicPeriod"/>
            </a:pPr>
            <a:r>
              <a:rPr lang="en-US" sz="2100" dirty="0"/>
              <a:t>1 team member will present the basics of your project in up to 5 minutes. </a:t>
            </a:r>
            <a:br>
              <a:rPr lang="en-US" sz="2100" dirty="0"/>
            </a:br>
            <a:r>
              <a:rPr lang="en-US" sz="2100" dirty="0"/>
              <a:t>(10 Minutes)</a:t>
            </a:r>
          </a:p>
        </p:txBody>
      </p:sp>
    </p:spTree>
    <p:extLst>
      <p:ext uri="{BB962C8B-B14F-4D97-AF65-F5344CB8AC3E}">
        <p14:creationId xmlns:p14="http://schemas.microsoft.com/office/powerpoint/2010/main" val="125694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4505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normAutofit/>
          </a:bodyPr>
          <a:lstStyle/>
          <a:p>
            <a:r>
              <a:rPr lang="en-US" sz="2400" dirty="0"/>
              <a:t>www.ptk.org</a:t>
            </a:r>
          </a:p>
          <a:p>
            <a:r>
              <a:rPr lang="en-US" sz="2400" dirty="0"/>
              <a:t>www.txptk.org</a:t>
            </a:r>
          </a:p>
          <a:p>
            <a:endParaRPr lang="en-US" sz="2400" dirty="0"/>
          </a:p>
        </p:txBody>
      </p:sp>
    </p:spTree>
    <p:extLst>
      <p:ext uri="{BB962C8B-B14F-4D97-AF65-F5344CB8AC3E}">
        <p14:creationId xmlns:p14="http://schemas.microsoft.com/office/powerpoint/2010/main" val="195571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INFORMATION</a:t>
            </a:r>
          </a:p>
        </p:txBody>
      </p:sp>
      <p:sp>
        <p:nvSpPr>
          <p:cNvPr id="3" name="Content Placeholder 2"/>
          <p:cNvSpPr>
            <a:spLocks noGrp="1"/>
          </p:cNvSpPr>
          <p:nvPr>
            <p:ph idx="1"/>
          </p:nvPr>
        </p:nvSpPr>
        <p:spPr/>
        <p:txBody>
          <a:bodyPr>
            <a:normAutofit fontScale="5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Honors in Action</a:t>
            </a:r>
          </a:p>
          <a:p>
            <a:pPr marL="0" marR="0" lvl="0" indent="0" defTabSz="914400" eaLnBrk="1" fontAlgn="auto" latinLnBrk="0" hangingPunct="1">
              <a:lnSpc>
                <a:spcPct val="100000"/>
              </a:lnSpc>
              <a:spcBef>
                <a:spcPts val="0"/>
              </a:spcBef>
              <a:spcAft>
                <a:spcPts val="0"/>
              </a:spcAft>
              <a:buClrTx/>
              <a:buSzTx/>
              <a:buFontTx/>
              <a:buNone/>
              <a:tabLst/>
              <a:defRPr/>
            </a:pPr>
            <a:r>
              <a:rPr lang="en-US" dirty="0"/>
              <a:t>Alpha Gamma Pi Alumni Association of Phi Theta Kappa International Honor Society of Two-Year Colleges</a:t>
            </a:r>
          </a:p>
          <a:p>
            <a:pPr marL="0" marR="0" lvl="0" indent="0" defTabSz="914400" eaLnBrk="1" fontAlgn="auto" latinLnBrk="0" hangingPunct="1">
              <a:lnSpc>
                <a:spcPct val="100000"/>
              </a:lnSpc>
              <a:spcBef>
                <a:spcPts val="0"/>
              </a:spcBef>
              <a:spcAft>
                <a:spcPts val="0"/>
              </a:spcAft>
              <a:buClrTx/>
              <a:buSzTx/>
              <a:buFontTx/>
              <a:buNone/>
              <a:tabLst/>
              <a:defRPr/>
            </a:pPr>
            <a:r>
              <a:rPr lang="en-US" dirty="0"/>
              <a:t>Created: Fall 2016</a:t>
            </a:r>
          </a:p>
          <a:p>
            <a:pPr marL="0" marR="0" lvl="0" indent="0" defTabSz="914400" eaLnBrk="1" fontAlgn="auto" latinLnBrk="0" hangingPunct="1">
              <a:lnSpc>
                <a:spcPct val="100000"/>
              </a:lnSpc>
              <a:spcBef>
                <a:spcPts val="0"/>
              </a:spcBef>
              <a:spcAft>
                <a:spcPts val="0"/>
              </a:spcAft>
              <a:buClrTx/>
              <a:buSzTx/>
              <a:buFontTx/>
              <a:buNone/>
              <a:tabLst/>
              <a:defRPr/>
            </a:pPr>
            <a:r>
              <a:rPr lang="en-US" dirty="0"/>
              <a:t>Last Revised: Spring 2018</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This text was created for the members of the Alpha Gamma Pi Chapter of Phi Theta Kappa International Honor Society of the Two-Year College. The Alpha Gamma Pi Alumni Association of Phi Theta Kappa presents this workshop to continue to uphold the purpose of Phi Theta Kappa and provide continuing fellowship by supporting the people, programs, and the priorities of Phi Theta Kappa, as well as Austin Community College. The Alpha Gamma Pi Alumni Association hopes that this workshop will inspire your sense of leadership and encourage you to take a step towards expanding your educational goals.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dirty="0"/>
              <a:t>Jennifer Palmer-Lee </a:t>
            </a:r>
            <a:r>
              <a:rPr lang="mr-IN" dirty="0"/>
              <a:t>–</a:t>
            </a:r>
            <a:r>
              <a:rPr lang="en-US" dirty="0"/>
              <a:t> President</a:t>
            </a:r>
            <a:br>
              <a:rPr lang="en-US" dirty="0"/>
            </a:br>
            <a:r>
              <a:rPr lang="en-US" dirty="0"/>
              <a:t>Katherine Lyon </a:t>
            </a:r>
            <a:r>
              <a:rPr lang="mr-IN" dirty="0"/>
              <a:t>–</a:t>
            </a:r>
            <a:r>
              <a:rPr lang="en-US" dirty="0"/>
              <a:t> Treasurer</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t>Garrett </a:t>
            </a:r>
            <a:r>
              <a:rPr lang="en-US" dirty="0" err="1"/>
              <a:t>Staas</a:t>
            </a:r>
            <a:r>
              <a:rPr lang="en-US" dirty="0"/>
              <a:t> </a:t>
            </a:r>
            <a:r>
              <a:rPr lang="mr-IN" dirty="0"/>
              <a:t>–</a:t>
            </a:r>
            <a:r>
              <a:rPr lang="en-US" dirty="0"/>
              <a:t> Parliamentarian</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t>Jeannie Schaefer – Historian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dirty="0" err="1"/>
              <a:t>www.alphagammapialumni.org</a:t>
            </a: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de-DE" dirty="0"/>
              <a:t>© 2013 Alpha Gamma Pi Alumni Association</a:t>
            </a:r>
          </a:p>
          <a:p>
            <a:pPr marL="0" indent="0" algn="ctr">
              <a:lnSpc>
                <a:spcPct val="100000"/>
              </a:lnSpc>
              <a:spcBef>
                <a:spcPts val="0"/>
              </a:spcBef>
              <a:buNone/>
              <a:defRPr/>
            </a:pPr>
            <a:r>
              <a:rPr lang="de-DE" dirty="0"/>
              <a:t>© 2017 Alpha Gamma Pi Alumni </a:t>
            </a:r>
            <a:r>
              <a:rPr lang="de-DE" dirty="0" err="1"/>
              <a:t>Association</a:t>
            </a:r>
            <a:br>
              <a:rPr lang="de-DE" dirty="0"/>
            </a:br>
            <a:r>
              <a:rPr lang="de-DE" dirty="0"/>
              <a:t>© 2018 Alpha Gamma Pi Alumni </a:t>
            </a:r>
            <a:r>
              <a:rPr lang="de-DE" dirty="0" err="1"/>
              <a:t>Association</a:t>
            </a: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025895979"/>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Mesh</Template>
  <TotalTime>21760</TotalTime>
  <Words>299</Words>
  <Application>Microsoft Macintosh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Office Theme</vt:lpstr>
      <vt:lpstr>Honors in Action: Action</vt:lpstr>
      <vt:lpstr>TODAY’S DISCUSSION</vt:lpstr>
      <vt:lpstr>HONORS IN ACTION</vt:lpstr>
      <vt:lpstr>HONORS IN ACTION: Steps</vt:lpstr>
      <vt:lpstr>HONORS IN ACTION: Activity</vt:lpstr>
      <vt:lpstr>QUESTIONS?</vt:lpstr>
      <vt:lpstr>SOURCES</vt:lpstr>
      <vt:lpstr>WORKSHOP INFORMATION</vt:lpstr>
    </vt:vector>
  </TitlesOfParts>
  <Manager/>
  <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 Theta Kappa Honors in Action: Action</dc:title>
  <dc:subject/>
  <dc:creator>Alpha Gamma Pi Alumni Association</dc:creator>
  <cp:keywords/>
  <dc:description/>
  <cp:lastModifiedBy>Jennifer Palmer-Lee</cp:lastModifiedBy>
  <cp:revision>47</cp:revision>
  <dcterms:created xsi:type="dcterms:W3CDTF">2017-02-06T17:31:17Z</dcterms:created>
  <dcterms:modified xsi:type="dcterms:W3CDTF">2018-02-19T13:57:29Z</dcterms:modified>
  <cp:category/>
</cp:coreProperties>
</file>